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1616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2581870"/>
            <a:ext cx="7477601" cy="1666399"/>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Website Traffic Analysis.</a:t>
            </a:r>
            <a:endParaRPr lang="en-US" sz="5249" dirty="0"/>
          </a:p>
        </p:txBody>
      </p:sp>
      <p:sp>
        <p:nvSpPr>
          <p:cNvPr id="5" name="Text 2"/>
          <p:cNvSpPr/>
          <p:nvPr/>
        </p:nvSpPr>
        <p:spPr>
          <a:xfrm>
            <a:off x="6319599" y="4581525"/>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When analyzing website traffic, it's crucial to go beyond traditional methods. Incorporating machine learning models can provide insights into future traffic trends and user behavior patterns</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557457"/>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Matplotlib</a:t>
            </a:r>
            <a:endParaRPr lang="en-US" sz="4374" dirty="0"/>
          </a:p>
        </p:txBody>
      </p:sp>
      <p:sp>
        <p:nvSpPr>
          <p:cNvPr id="6" name="Text 2"/>
          <p:cNvSpPr/>
          <p:nvPr/>
        </p:nvSpPr>
        <p:spPr>
          <a:xfrm>
            <a:off x="6675001" y="2585085"/>
            <a:ext cx="7122200"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272525"/>
                </a:solidFill>
                <a:latin typeface="Eudoxus Sans" pitchFamily="34" charset="0"/>
                <a:ea typeface="Eudoxus Sans" pitchFamily="34" charset="-122"/>
                <a:cs typeface="Eudoxus Sans" pitchFamily="34" charset="-120"/>
              </a:rPr>
              <a:t>Versatile Plotting</a:t>
            </a:r>
            <a:r>
              <a:rPr lang="en-US" sz="1750" dirty="0">
                <a:solidFill>
                  <a:srgbClr val="272525"/>
                </a:solidFill>
                <a:latin typeface="Eudoxus Sans" pitchFamily="34" charset="0"/>
                <a:ea typeface="Eudoxus Sans" pitchFamily="34" charset="-122"/>
                <a:cs typeface="Eudoxus Sans" pitchFamily="34" charset="-120"/>
              </a:rPr>
              <a:t>: Matplotlib allows you to create a wide variety of plots, including line plots, scatter plots, bar plots, histograms, pie charts, error bars, heatmaps, and more. </a:t>
            </a:r>
            <a:endParaRPr lang="en-US" sz="1750" dirty="0"/>
          </a:p>
        </p:txBody>
      </p:sp>
      <p:sp>
        <p:nvSpPr>
          <p:cNvPr id="7" name="Text 3"/>
          <p:cNvSpPr/>
          <p:nvPr/>
        </p:nvSpPr>
        <p:spPr>
          <a:xfrm>
            <a:off x="6675001" y="3740110"/>
            <a:ext cx="7122200" cy="1777008"/>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272525"/>
                </a:solidFill>
                <a:latin typeface="Eudoxus Sans" pitchFamily="34" charset="0"/>
                <a:ea typeface="Eudoxus Sans" pitchFamily="34" charset="-122"/>
                <a:cs typeface="Eudoxus Sans" pitchFamily="34" charset="-120"/>
              </a:rPr>
              <a:t>Object-Oriented Interface</a:t>
            </a:r>
            <a:r>
              <a:rPr lang="en-US" sz="1750" dirty="0">
                <a:solidFill>
                  <a:srgbClr val="272525"/>
                </a:solidFill>
                <a:latin typeface="Eudoxus Sans" pitchFamily="34" charset="0"/>
                <a:ea typeface="Eudoxus Sans" pitchFamily="34" charset="-122"/>
                <a:cs typeface="Eudoxus Sans" pitchFamily="34" charset="-120"/>
              </a:rPr>
              <a:t>: Matplotlib provides both a state-based interface (similar to MATLAB) and an object-oriented interface. The object-oriented interface is more flexible and powerful, making it suitable for complex and customized visualizations.</a:t>
            </a:r>
            <a:endParaRPr lang="en-US" sz="1750" dirty="0"/>
          </a:p>
        </p:txBody>
      </p:sp>
      <p:sp>
        <p:nvSpPr>
          <p:cNvPr id="8" name="Text 4"/>
          <p:cNvSpPr/>
          <p:nvPr/>
        </p:nvSpPr>
        <p:spPr>
          <a:xfrm>
            <a:off x="6675001" y="5605939"/>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272525"/>
                </a:solidFill>
                <a:latin typeface="Eudoxus Sans" pitchFamily="34" charset="0"/>
                <a:ea typeface="Eudoxus Sans" pitchFamily="34" charset="-122"/>
                <a:cs typeface="Eudoxus Sans" pitchFamily="34" charset="-120"/>
              </a:rPr>
              <a:t>Publication-Quality Output</a:t>
            </a:r>
            <a:r>
              <a:rPr lang="en-US" sz="1750" dirty="0">
                <a:solidFill>
                  <a:srgbClr val="272525"/>
                </a:solidFill>
                <a:latin typeface="Eudoxus Sans" pitchFamily="34" charset="0"/>
                <a:ea typeface="Eudoxus Sans" pitchFamily="34" charset="-122"/>
                <a:cs typeface="Eudoxus Sans" pitchFamily="34" charset="-120"/>
              </a:rPr>
              <a:t>: Matplotlib produces high-quality, publication-ready figures and supports various file formats for saving your plots, including PNG, PDF, SVG, and more.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918210"/>
            <a:ext cx="74776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Machine Learning Algorithms for Advanced Analysis</a:t>
            </a:r>
            <a:endParaRPr lang="en-US" sz="4374" dirty="0"/>
          </a:p>
        </p:txBody>
      </p:sp>
      <p:sp>
        <p:nvSpPr>
          <p:cNvPr id="5" name="Shape 2"/>
          <p:cNvSpPr/>
          <p:nvPr/>
        </p:nvSpPr>
        <p:spPr>
          <a:xfrm>
            <a:off x="6319599" y="3508177"/>
            <a:ext cx="499943" cy="499943"/>
          </a:xfrm>
          <a:prstGeom prst="roundRect">
            <a:avLst>
              <a:gd name="adj" fmla="val 20000"/>
            </a:avLst>
          </a:prstGeom>
          <a:solidFill>
            <a:srgbClr val="CCEEFF"/>
          </a:solidFill>
          <a:ln w="13811">
            <a:solidFill>
              <a:srgbClr val="99DDFF"/>
            </a:solidFill>
            <a:prstDash val="solid"/>
          </a:ln>
        </p:spPr>
      </p:sp>
      <p:sp>
        <p:nvSpPr>
          <p:cNvPr id="6" name="Text 3"/>
          <p:cNvSpPr/>
          <p:nvPr/>
        </p:nvSpPr>
        <p:spPr>
          <a:xfrm>
            <a:off x="6500932" y="3549848"/>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7041713" y="3584496"/>
            <a:ext cx="2905601"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K-Nearest Neighbors (KNN)</a:t>
            </a:r>
            <a:endParaRPr lang="en-US" sz="2187" dirty="0"/>
          </a:p>
        </p:txBody>
      </p:sp>
      <p:sp>
        <p:nvSpPr>
          <p:cNvPr id="8" name="Text 5"/>
          <p:cNvSpPr/>
          <p:nvPr/>
        </p:nvSpPr>
        <p:spPr>
          <a:xfrm>
            <a:off x="7041713" y="4501039"/>
            <a:ext cx="29056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versatile algorithm for classification and regression tasks</a:t>
            </a:r>
            <a:endParaRPr lang="en-US" sz="1750" dirty="0"/>
          </a:p>
        </p:txBody>
      </p:sp>
      <p:sp>
        <p:nvSpPr>
          <p:cNvPr id="9" name="Shape 6"/>
          <p:cNvSpPr/>
          <p:nvPr/>
        </p:nvSpPr>
        <p:spPr>
          <a:xfrm>
            <a:off x="10169485" y="3508177"/>
            <a:ext cx="499943" cy="499943"/>
          </a:xfrm>
          <a:prstGeom prst="roundRect">
            <a:avLst>
              <a:gd name="adj" fmla="val 20000"/>
            </a:avLst>
          </a:prstGeom>
          <a:solidFill>
            <a:srgbClr val="CCEEFF"/>
          </a:solidFill>
          <a:ln w="13811">
            <a:solidFill>
              <a:srgbClr val="99DDFF"/>
            </a:solidFill>
            <a:prstDash val="solid"/>
          </a:ln>
        </p:spPr>
      </p:sp>
      <p:sp>
        <p:nvSpPr>
          <p:cNvPr id="10" name="Text 7"/>
          <p:cNvSpPr/>
          <p:nvPr/>
        </p:nvSpPr>
        <p:spPr>
          <a:xfrm>
            <a:off x="10324148" y="3549848"/>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10891599" y="3584496"/>
            <a:ext cx="2905601" cy="1041559"/>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Convolutional Neural Networks (CNN)</a:t>
            </a:r>
            <a:endParaRPr lang="en-US" sz="2187" dirty="0"/>
          </a:p>
        </p:txBody>
      </p:sp>
      <p:sp>
        <p:nvSpPr>
          <p:cNvPr id="12" name="Text 9"/>
          <p:cNvSpPr/>
          <p:nvPr/>
        </p:nvSpPr>
        <p:spPr>
          <a:xfrm>
            <a:off x="10891599" y="4848225"/>
            <a:ext cx="29056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Ideal for image classification and recognition</a:t>
            </a:r>
            <a:endParaRPr lang="en-US" sz="1750" dirty="0"/>
          </a:p>
        </p:txBody>
      </p:sp>
      <p:sp>
        <p:nvSpPr>
          <p:cNvPr id="13" name="Shape 10"/>
          <p:cNvSpPr/>
          <p:nvPr/>
        </p:nvSpPr>
        <p:spPr>
          <a:xfrm>
            <a:off x="6319599" y="6310193"/>
            <a:ext cx="499943" cy="499943"/>
          </a:xfrm>
          <a:prstGeom prst="roundRect">
            <a:avLst>
              <a:gd name="adj" fmla="val 20000"/>
            </a:avLst>
          </a:prstGeom>
          <a:solidFill>
            <a:srgbClr val="CCEEFF"/>
          </a:solidFill>
          <a:ln w="13811">
            <a:solidFill>
              <a:srgbClr val="99DDFF"/>
            </a:solidFill>
            <a:prstDash val="solid"/>
          </a:ln>
        </p:spPr>
      </p:sp>
      <p:sp>
        <p:nvSpPr>
          <p:cNvPr id="14" name="Text 11"/>
          <p:cNvSpPr/>
          <p:nvPr/>
        </p:nvSpPr>
        <p:spPr>
          <a:xfrm>
            <a:off x="6470452" y="6351865"/>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7041713" y="6386513"/>
            <a:ext cx="236982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Gradient Descent</a:t>
            </a:r>
            <a:endParaRPr lang="en-US" sz="2187" dirty="0"/>
          </a:p>
        </p:txBody>
      </p:sp>
      <p:sp>
        <p:nvSpPr>
          <p:cNvPr id="16" name="Text 13"/>
          <p:cNvSpPr/>
          <p:nvPr/>
        </p:nvSpPr>
        <p:spPr>
          <a:xfrm>
            <a:off x="7041713" y="6955869"/>
            <a:ext cx="6755487"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An optimization algorithm widely used in machine learning</a:t>
            </a:r>
            <a:endParaRPr lang="en-US" sz="1750" dirty="0"/>
          </a:p>
        </p:txBody>
      </p:sp>
      <p:pic>
        <p:nvPicPr>
          <p:cNvPr id="17"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K-Nearest Neighbors (KNN) Algorithm</a:t>
            </a:r>
            <a:endParaRPr lang="en-US" sz="4374" dirty="0"/>
          </a:p>
        </p:txBody>
      </p:sp>
      <p:sp>
        <p:nvSpPr>
          <p:cNvPr id="6" name="Text 2"/>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K-Nearest Neighbors (KNN) algorithm is a supervised machine learning algorithm used for classification and regression tasks. It is a simple yet powerful algorithm that is based on the principle of similarity, assuming that similar data points tend to have similar outcomes.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775692"/>
            <a:ext cx="511302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KNN visualization.</a:t>
            </a:r>
            <a:endParaRPr lang="en-US" sz="4374" dirty="0"/>
          </a:p>
        </p:txBody>
      </p:sp>
      <p:pic>
        <p:nvPicPr>
          <p:cNvPr id="6" name="Image 2" descr="preencoded.png"/>
          <p:cNvPicPr>
            <a:picLocks noChangeAspect="1"/>
          </p:cNvPicPr>
          <p:nvPr/>
        </p:nvPicPr>
        <p:blipFill>
          <a:blip r:embed="rId5"/>
          <a:stretch>
            <a:fillRect/>
          </a:stretch>
        </p:blipFill>
        <p:spPr>
          <a:xfrm>
            <a:off x="6319599" y="1803321"/>
            <a:ext cx="7477601" cy="56505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226820"/>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Convolutional Neural Networks (CNN)</a:t>
            </a:r>
            <a:endParaRPr lang="en-US" sz="4374" dirty="0"/>
          </a:p>
        </p:txBody>
      </p:sp>
      <p:sp>
        <p:nvSpPr>
          <p:cNvPr id="6" name="Text 2"/>
          <p:cNvSpPr/>
          <p:nvPr/>
        </p:nvSpPr>
        <p:spPr>
          <a:xfrm>
            <a:off x="6319599" y="2948821"/>
            <a:ext cx="7477601" cy="1066205"/>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1.Convolutional Operation</a:t>
            </a:r>
            <a:r>
              <a:rPr lang="en-US" sz="1750" dirty="0">
                <a:solidFill>
                  <a:srgbClr val="272525"/>
                </a:solidFill>
                <a:latin typeface="Eudoxus Sans" pitchFamily="34" charset="0"/>
                <a:ea typeface="Eudoxus Sans" pitchFamily="34" charset="-122"/>
                <a:cs typeface="Eudoxus Sans" pitchFamily="34" charset="-120"/>
              </a:rPr>
              <a:t>: CNNs derive their name from the key operation they employ: convolution. The convolution operation helps identify patterns, edges, and textures within the data.</a:t>
            </a:r>
            <a:endParaRPr lang="en-US" sz="1750" dirty="0"/>
          </a:p>
        </p:txBody>
      </p:sp>
      <p:sp>
        <p:nvSpPr>
          <p:cNvPr id="7" name="Text 3"/>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2.Feature Hierarchy</a:t>
            </a:r>
            <a:r>
              <a:rPr lang="en-US" sz="1750" dirty="0">
                <a:solidFill>
                  <a:srgbClr val="272525"/>
                </a:solidFill>
                <a:latin typeface="Eudoxus Sans" pitchFamily="34" charset="0"/>
                <a:ea typeface="Eudoxus Sans" pitchFamily="34" charset="-122"/>
                <a:cs typeface="Eudoxus Sans" pitchFamily="34" charset="-120"/>
              </a:rPr>
              <a:t>: CNNs are designed to automatically learn hierarchical representations of features. Lower layers typically capture simple features like edges and colors, while higher layers progressively recognize more complex structures and object parts.</a:t>
            </a:r>
            <a:endParaRPr lang="en-US" sz="1750" dirty="0"/>
          </a:p>
        </p:txBody>
      </p:sp>
      <p:sp>
        <p:nvSpPr>
          <p:cNvPr id="8" name="Text 4"/>
          <p:cNvSpPr/>
          <p:nvPr/>
        </p:nvSpPr>
        <p:spPr>
          <a:xfrm>
            <a:off x="6319599" y="5936456"/>
            <a:ext cx="7477601" cy="1066205"/>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3.Activation Functions</a:t>
            </a:r>
            <a:r>
              <a:rPr lang="en-US" sz="1750" dirty="0">
                <a:solidFill>
                  <a:srgbClr val="272525"/>
                </a:solidFill>
                <a:latin typeface="Eudoxus Sans" pitchFamily="34" charset="0"/>
                <a:ea typeface="Eudoxus Sans" pitchFamily="34" charset="-122"/>
                <a:cs typeface="Eudoxus Sans" pitchFamily="34" charset="-120"/>
              </a:rPr>
              <a:t>: Activation functions like ReLU (Rectified Linear Unit) introduce non-linearity into the network. This non-linearity is crucial for the network to model complex relationships in the data.</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448753"/>
            <a:ext cx="506730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CNN visualization.</a:t>
            </a:r>
            <a:endParaRPr lang="en-US" sz="4374" dirty="0"/>
          </a:p>
        </p:txBody>
      </p:sp>
      <p:pic>
        <p:nvPicPr>
          <p:cNvPr id="6" name="Image 2" descr="preencoded.png"/>
          <p:cNvPicPr>
            <a:picLocks noChangeAspect="1"/>
          </p:cNvPicPr>
          <p:nvPr/>
        </p:nvPicPr>
        <p:blipFill>
          <a:blip r:embed="rId5"/>
          <a:stretch>
            <a:fillRect/>
          </a:stretch>
        </p:blipFill>
        <p:spPr>
          <a:xfrm>
            <a:off x="6319599" y="2476381"/>
            <a:ext cx="7477601" cy="430446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432441"/>
            <a:ext cx="58521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GRADIENT DESCENT.</a:t>
            </a:r>
            <a:endParaRPr lang="en-US" sz="4374" dirty="0"/>
          </a:p>
        </p:txBody>
      </p:sp>
      <p:sp>
        <p:nvSpPr>
          <p:cNvPr id="6" name="Text 2"/>
          <p:cNvSpPr/>
          <p:nvPr/>
        </p:nvSpPr>
        <p:spPr>
          <a:xfrm>
            <a:off x="6675001" y="2460069"/>
            <a:ext cx="7122200"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272525"/>
                </a:solidFill>
                <a:latin typeface="Eudoxus Sans" pitchFamily="34" charset="0"/>
                <a:ea typeface="Eudoxus Sans" pitchFamily="34" charset="-122"/>
                <a:cs typeface="Eudoxus Sans" pitchFamily="34" charset="-120"/>
              </a:rPr>
              <a:t>Initialization</a:t>
            </a:r>
            <a:r>
              <a:rPr lang="en-US" sz="1750" dirty="0">
                <a:solidFill>
                  <a:srgbClr val="272525"/>
                </a:solidFill>
                <a:latin typeface="Eudoxus Sans" pitchFamily="34" charset="0"/>
                <a:ea typeface="Eudoxus Sans" pitchFamily="34" charset="-122"/>
                <a:cs typeface="Eudoxus Sans" pitchFamily="34" charset="-120"/>
              </a:rPr>
              <a:t>: The process starts with an initial guess for the model parameters. These parameters determine the model's output, and the goal is to adjust them to minimize the cost function.</a:t>
            </a:r>
            <a:endParaRPr lang="en-US" sz="1750" dirty="0"/>
          </a:p>
        </p:txBody>
      </p:sp>
      <p:sp>
        <p:nvSpPr>
          <p:cNvPr id="7" name="Text 3"/>
          <p:cNvSpPr/>
          <p:nvPr/>
        </p:nvSpPr>
        <p:spPr>
          <a:xfrm>
            <a:off x="6675001" y="3615095"/>
            <a:ext cx="7122200" cy="1421606"/>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272525"/>
                </a:solidFill>
                <a:latin typeface="Eudoxus Sans" pitchFamily="34" charset="0"/>
                <a:ea typeface="Eudoxus Sans" pitchFamily="34" charset="-122"/>
                <a:cs typeface="Eudoxus Sans" pitchFamily="34" charset="-120"/>
              </a:rPr>
              <a:t>Computing the Gradient</a:t>
            </a:r>
            <a:r>
              <a:rPr lang="en-US" sz="1750" dirty="0">
                <a:solidFill>
                  <a:srgbClr val="272525"/>
                </a:solidFill>
                <a:latin typeface="Eudoxus Sans" pitchFamily="34" charset="0"/>
                <a:ea typeface="Eudoxus Sans" pitchFamily="34" charset="-122"/>
                <a:cs typeface="Eudoxus Sans" pitchFamily="34" charset="-120"/>
              </a:rPr>
              <a:t>: The gradient of the cost function with respect to the model parameters is computed.  It provides information about how the cost function changes as each parameter is modified.</a:t>
            </a:r>
            <a:endParaRPr lang="en-US" sz="1750" dirty="0"/>
          </a:p>
        </p:txBody>
      </p:sp>
      <p:sp>
        <p:nvSpPr>
          <p:cNvPr id="8" name="Text 4"/>
          <p:cNvSpPr/>
          <p:nvPr/>
        </p:nvSpPr>
        <p:spPr>
          <a:xfrm>
            <a:off x="6675001" y="5125522"/>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272525"/>
                </a:solidFill>
                <a:latin typeface="Eudoxus Sans" pitchFamily="34" charset="0"/>
                <a:ea typeface="Eudoxus Sans" pitchFamily="34" charset="-122"/>
                <a:cs typeface="Eudoxus Sans" pitchFamily="34" charset="-120"/>
              </a:rPr>
              <a:t>Iterative Process</a:t>
            </a:r>
            <a:r>
              <a:rPr lang="en-US" sz="1750" dirty="0">
                <a:solidFill>
                  <a:srgbClr val="272525"/>
                </a:solidFill>
                <a:latin typeface="Eudoxus Sans" pitchFamily="34" charset="0"/>
                <a:ea typeface="Eudoxus Sans" pitchFamily="34" charset="-122"/>
                <a:cs typeface="Eudoxus Sans" pitchFamily="34" charset="-120"/>
              </a:rPr>
              <a:t>: Steps 2 and 3 are repeated iteratively. The goal is to keep adjusting the parameters in the direction that reduces the cost function until a minimum (or a local minimum) is reached.</a:t>
            </a:r>
            <a:endParaRPr lang="en-US" sz="1750" dirty="0"/>
          </a:p>
        </p:txBody>
      </p:sp>
      <p:sp>
        <p:nvSpPr>
          <p:cNvPr id="9" name="Text 5"/>
          <p:cNvSpPr/>
          <p:nvPr/>
        </p:nvSpPr>
        <p:spPr>
          <a:xfrm>
            <a:off x="6319599" y="6441638"/>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665917"/>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GRADIENT DESCENT visualization.</a:t>
            </a:r>
            <a:endParaRPr lang="en-US" sz="4374" dirty="0"/>
          </a:p>
        </p:txBody>
      </p:sp>
      <p:pic>
        <p:nvPicPr>
          <p:cNvPr id="6" name="Image 2" descr="preencoded.png"/>
          <p:cNvPicPr>
            <a:picLocks noChangeAspect="1"/>
          </p:cNvPicPr>
          <p:nvPr/>
        </p:nvPicPr>
        <p:blipFill>
          <a:blip r:embed="rId5"/>
          <a:stretch>
            <a:fillRect/>
          </a:stretch>
        </p:blipFill>
        <p:spPr>
          <a:xfrm>
            <a:off x="6319599" y="2387918"/>
            <a:ext cx="7477601" cy="517576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2534722"/>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5" name="Text 2"/>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By leveraging machine learning models, data extraction techniques, and powerful analytic tools, website traffic analysis can reach new heights. The combination of Python, Pandas, Matplotlib, and various machine learning algorithms opens up endless possibilities for understanding and predicting user behavior. Stay ahead of the competition and make informed decisions for your online presence.</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562814"/>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Topics Covered in this Presentation</a:t>
            </a:r>
            <a:endParaRPr lang="en-US" sz="4374" dirty="0"/>
          </a:p>
        </p:txBody>
      </p:sp>
      <p:sp>
        <p:nvSpPr>
          <p:cNvPr id="6" name="Text 2"/>
          <p:cNvSpPr/>
          <p:nvPr/>
        </p:nvSpPr>
        <p:spPr>
          <a:xfrm>
            <a:off x="6319599" y="3284815"/>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Jupyter Notebook Interface.</a:t>
            </a:r>
            <a:endParaRPr lang="en-US" sz="1750" dirty="0"/>
          </a:p>
        </p:txBody>
      </p:sp>
      <p:sp>
        <p:nvSpPr>
          <p:cNvPr id="7" name="Text 3"/>
          <p:cNvSpPr/>
          <p:nvPr/>
        </p:nvSpPr>
        <p:spPr>
          <a:xfrm>
            <a:off x="6319599" y="3890129"/>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Enhanced analysis.</a:t>
            </a:r>
            <a:endParaRPr lang="en-US" sz="1750" dirty="0"/>
          </a:p>
        </p:txBody>
      </p:sp>
      <p:sp>
        <p:nvSpPr>
          <p:cNvPr id="8" name="Text 4"/>
          <p:cNvSpPr/>
          <p:nvPr/>
        </p:nvSpPr>
        <p:spPr>
          <a:xfrm>
            <a:off x="6319599" y="4495443"/>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Data Extraction with Jupyter Notebook.</a:t>
            </a:r>
            <a:endParaRPr lang="en-US" sz="1750" dirty="0"/>
          </a:p>
        </p:txBody>
      </p:sp>
      <p:sp>
        <p:nvSpPr>
          <p:cNvPr id="9" name="Text 5"/>
          <p:cNvSpPr/>
          <p:nvPr/>
        </p:nvSpPr>
        <p:spPr>
          <a:xfrm>
            <a:off x="6319599" y="5100757"/>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Visualization with Python Libraries.</a:t>
            </a:r>
            <a:endParaRPr lang="en-US" sz="1750" dirty="0"/>
          </a:p>
        </p:txBody>
      </p:sp>
      <p:sp>
        <p:nvSpPr>
          <p:cNvPr id="10" name="Text 6"/>
          <p:cNvSpPr/>
          <p:nvPr/>
        </p:nvSpPr>
        <p:spPr>
          <a:xfrm>
            <a:off x="6319599" y="5706070"/>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Using Machine Learning Algorithms.</a:t>
            </a:r>
            <a:endParaRPr lang="en-US" sz="1750" dirty="0"/>
          </a:p>
        </p:txBody>
      </p:sp>
      <p:sp>
        <p:nvSpPr>
          <p:cNvPr id="11" name="Text 7"/>
          <p:cNvSpPr/>
          <p:nvPr/>
        </p:nvSpPr>
        <p:spPr>
          <a:xfrm>
            <a:off x="6319599" y="6311384"/>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Conclusion.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719"/>
          </a:xfrm>
          <a:prstGeom prst="rect">
            <a:avLst/>
          </a:prstGeom>
          <a:solidFill>
            <a:srgbClr val="FFFFFF">
              <a:alpha val="75000"/>
            </a:srgbClr>
          </a:solidFill>
          <a:ln w="12621">
            <a:solidFill>
              <a:srgbClr val="FFFFFF">
                <a:alpha val="64000"/>
              </a:srgbClr>
            </a:solidFill>
            <a:prstDash val="solid"/>
          </a:ln>
        </p:spPr>
      </p:sp>
      <p:sp>
        <p:nvSpPr>
          <p:cNvPr id="4" name="Text 1"/>
          <p:cNvSpPr/>
          <p:nvPr/>
        </p:nvSpPr>
        <p:spPr>
          <a:xfrm>
            <a:off x="2493407" y="558284"/>
            <a:ext cx="9643586" cy="1268730"/>
          </a:xfrm>
          <a:prstGeom prst="rect">
            <a:avLst/>
          </a:prstGeom>
          <a:noFill/>
          <a:ln/>
        </p:spPr>
        <p:txBody>
          <a:bodyPr wrap="square" rtlCol="0" anchor="t"/>
          <a:lstStyle/>
          <a:p>
            <a:pPr marL="0" indent="0">
              <a:lnSpc>
                <a:spcPts val="4996"/>
              </a:lnSpc>
              <a:buNone/>
            </a:pPr>
            <a:r>
              <a:rPr lang="en-US" sz="3997" b="1" dirty="0">
                <a:solidFill>
                  <a:srgbClr val="000000"/>
                </a:solidFill>
                <a:latin typeface="p22-mackinac-pro" pitchFamily="34" charset="0"/>
                <a:ea typeface="p22-mackinac-pro" pitchFamily="34" charset="-122"/>
                <a:cs typeface="p22-mackinac-pro" pitchFamily="34" charset="-120"/>
              </a:rPr>
              <a:t>Enhancing Analysis with Data Extraction and Cognos Analytics</a:t>
            </a:r>
            <a:endParaRPr lang="en-US" sz="3997" dirty="0"/>
          </a:p>
        </p:txBody>
      </p:sp>
      <p:sp>
        <p:nvSpPr>
          <p:cNvPr id="5" name="Shape 2"/>
          <p:cNvSpPr/>
          <p:nvPr/>
        </p:nvSpPr>
        <p:spPr>
          <a:xfrm>
            <a:off x="2493407" y="2233017"/>
            <a:ext cx="4720352" cy="5438418"/>
          </a:xfrm>
          <a:prstGeom prst="roundRect">
            <a:avLst>
              <a:gd name="adj" fmla="val 1935"/>
            </a:avLst>
          </a:prstGeom>
          <a:solidFill>
            <a:srgbClr val="CCEEFF"/>
          </a:solidFill>
          <a:ln w="12621">
            <a:solidFill>
              <a:srgbClr val="99DDFF"/>
            </a:solidFill>
            <a:prstDash val="solid"/>
          </a:ln>
        </p:spPr>
      </p:sp>
      <p:sp>
        <p:nvSpPr>
          <p:cNvPr id="6" name="Text 3"/>
          <p:cNvSpPr/>
          <p:nvPr/>
        </p:nvSpPr>
        <p:spPr>
          <a:xfrm>
            <a:off x="2709029" y="2448639"/>
            <a:ext cx="2030135" cy="317063"/>
          </a:xfrm>
          <a:prstGeom prst="rect">
            <a:avLst/>
          </a:prstGeom>
          <a:noFill/>
          <a:ln/>
        </p:spPr>
        <p:txBody>
          <a:bodyPr wrap="none" rtlCol="0" anchor="t"/>
          <a:lstStyle/>
          <a:p>
            <a:pPr marL="0" indent="0">
              <a:lnSpc>
                <a:spcPts val="2498"/>
              </a:lnSpc>
              <a:buNone/>
            </a:pPr>
            <a:r>
              <a:rPr lang="en-US" sz="1998" b="1" dirty="0">
                <a:solidFill>
                  <a:srgbClr val="272525"/>
                </a:solidFill>
                <a:latin typeface="p22-mackinac-pro" pitchFamily="34" charset="0"/>
                <a:ea typeface="p22-mackinac-pro" pitchFamily="34" charset="-122"/>
                <a:cs typeface="p22-mackinac-pro" pitchFamily="34" charset="-120"/>
              </a:rPr>
              <a:t>Data Extraction</a:t>
            </a:r>
            <a:endParaRPr lang="en-US" sz="1998" dirty="0"/>
          </a:p>
        </p:txBody>
      </p:sp>
      <p:sp>
        <p:nvSpPr>
          <p:cNvPr id="7" name="Text 4"/>
          <p:cNvSpPr/>
          <p:nvPr/>
        </p:nvSpPr>
        <p:spPr>
          <a:xfrm>
            <a:off x="2709029" y="2968704"/>
            <a:ext cx="4289108" cy="324802"/>
          </a:xfrm>
          <a:prstGeom prst="rect">
            <a:avLst/>
          </a:prstGeom>
          <a:noFill/>
          <a:ln/>
        </p:spPr>
        <p:txBody>
          <a:bodyPr wrap="none" rtlCol="0" anchor="t"/>
          <a:lstStyle/>
          <a:p>
            <a:pPr marL="0" indent="0">
              <a:lnSpc>
                <a:spcPts val="2558"/>
              </a:lnSpc>
              <a:buNone/>
            </a:pPr>
            <a:r>
              <a:rPr lang="en-US" sz="1599" dirty="0">
                <a:solidFill>
                  <a:srgbClr val="272525"/>
                </a:solidFill>
                <a:latin typeface="Eudoxus Sans" pitchFamily="34" charset="0"/>
                <a:ea typeface="Eudoxus Sans" pitchFamily="34" charset="-122"/>
                <a:cs typeface="Eudoxus Sans" pitchFamily="34" charset="-120"/>
              </a:rPr>
              <a:t>Efficiently extract relevant data for analysis.</a:t>
            </a:r>
            <a:endParaRPr lang="en-US" sz="1599" dirty="0"/>
          </a:p>
        </p:txBody>
      </p:sp>
      <p:sp>
        <p:nvSpPr>
          <p:cNvPr id="8" name="Text 5"/>
          <p:cNvSpPr/>
          <p:nvPr/>
        </p:nvSpPr>
        <p:spPr>
          <a:xfrm>
            <a:off x="2709029" y="3476149"/>
            <a:ext cx="4289108" cy="649605"/>
          </a:xfrm>
          <a:prstGeom prst="rect">
            <a:avLst/>
          </a:prstGeom>
          <a:noFill/>
          <a:ln/>
        </p:spPr>
        <p:txBody>
          <a:bodyPr wrap="square" rtlCol="0" anchor="t"/>
          <a:lstStyle/>
          <a:p>
            <a:pPr marL="0" indent="0">
              <a:lnSpc>
                <a:spcPts val="2558"/>
              </a:lnSpc>
              <a:buNone/>
            </a:pPr>
            <a:r>
              <a:rPr lang="en-US" sz="1599" dirty="0">
                <a:solidFill>
                  <a:srgbClr val="272525"/>
                </a:solidFill>
                <a:latin typeface="Eudoxus Sans" pitchFamily="34" charset="0"/>
                <a:ea typeface="Eudoxus Sans" pitchFamily="34" charset="-122"/>
                <a:cs typeface="Eudoxus Sans" pitchFamily="34" charset="-120"/>
              </a:rPr>
              <a:t>Extracting the data and used for more enhanced problems.</a:t>
            </a:r>
            <a:endParaRPr lang="en-US" sz="1599" dirty="0"/>
          </a:p>
        </p:txBody>
      </p:sp>
      <p:pic>
        <p:nvPicPr>
          <p:cNvPr id="9" name="Image 1" descr="preencoded.png"/>
          <p:cNvPicPr>
            <a:picLocks noChangeAspect="1"/>
          </p:cNvPicPr>
          <p:nvPr/>
        </p:nvPicPr>
        <p:blipFill>
          <a:blip r:embed="rId4"/>
          <a:stretch>
            <a:fillRect/>
          </a:stretch>
        </p:blipFill>
        <p:spPr>
          <a:xfrm>
            <a:off x="3302675" y="4354116"/>
            <a:ext cx="3101697" cy="3101697"/>
          </a:xfrm>
          <a:prstGeom prst="rect">
            <a:avLst/>
          </a:prstGeom>
        </p:spPr>
      </p:pic>
      <p:sp>
        <p:nvSpPr>
          <p:cNvPr id="10" name="Shape 6"/>
          <p:cNvSpPr/>
          <p:nvPr/>
        </p:nvSpPr>
        <p:spPr>
          <a:xfrm>
            <a:off x="7416760" y="2233017"/>
            <a:ext cx="4720352" cy="5438418"/>
          </a:xfrm>
          <a:prstGeom prst="roundRect">
            <a:avLst>
              <a:gd name="adj" fmla="val 1935"/>
            </a:avLst>
          </a:prstGeom>
          <a:solidFill>
            <a:srgbClr val="CCEEFF"/>
          </a:solidFill>
          <a:ln w="12621">
            <a:solidFill>
              <a:srgbClr val="99DDFF"/>
            </a:solidFill>
            <a:prstDash val="solid"/>
          </a:ln>
        </p:spPr>
      </p:sp>
      <p:sp>
        <p:nvSpPr>
          <p:cNvPr id="11" name="Text 7"/>
          <p:cNvSpPr/>
          <p:nvPr/>
        </p:nvSpPr>
        <p:spPr>
          <a:xfrm>
            <a:off x="7632383" y="2448639"/>
            <a:ext cx="2141220" cy="317063"/>
          </a:xfrm>
          <a:prstGeom prst="rect">
            <a:avLst/>
          </a:prstGeom>
          <a:noFill/>
          <a:ln/>
        </p:spPr>
        <p:txBody>
          <a:bodyPr wrap="none" rtlCol="0" anchor="t"/>
          <a:lstStyle/>
          <a:p>
            <a:pPr marL="0" indent="0">
              <a:lnSpc>
                <a:spcPts val="2498"/>
              </a:lnSpc>
              <a:buNone/>
            </a:pPr>
            <a:r>
              <a:rPr lang="en-US" sz="1998" b="1" dirty="0">
                <a:solidFill>
                  <a:srgbClr val="272525"/>
                </a:solidFill>
                <a:latin typeface="p22-mackinac-pro" pitchFamily="34" charset="0"/>
                <a:ea typeface="p22-mackinac-pro" pitchFamily="34" charset="-122"/>
                <a:cs typeface="p22-mackinac-pro" pitchFamily="34" charset="-120"/>
              </a:rPr>
              <a:t>Cognos Analytics</a:t>
            </a:r>
            <a:endParaRPr lang="en-US" sz="1998" dirty="0"/>
          </a:p>
        </p:txBody>
      </p:sp>
      <p:sp>
        <p:nvSpPr>
          <p:cNvPr id="12" name="Text 8"/>
          <p:cNvSpPr/>
          <p:nvPr/>
        </p:nvSpPr>
        <p:spPr>
          <a:xfrm>
            <a:off x="7632383" y="2968704"/>
            <a:ext cx="4289108" cy="974408"/>
          </a:xfrm>
          <a:prstGeom prst="rect">
            <a:avLst/>
          </a:prstGeom>
          <a:noFill/>
          <a:ln/>
        </p:spPr>
        <p:txBody>
          <a:bodyPr wrap="square" rtlCol="0" anchor="t"/>
          <a:lstStyle/>
          <a:p>
            <a:pPr marL="0" indent="0">
              <a:lnSpc>
                <a:spcPts val="2558"/>
              </a:lnSpc>
              <a:buNone/>
            </a:pPr>
            <a:r>
              <a:rPr lang="en-US" sz="1599" dirty="0">
                <a:solidFill>
                  <a:srgbClr val="272525"/>
                </a:solidFill>
                <a:latin typeface="Eudoxus Sans" pitchFamily="34" charset="0"/>
                <a:ea typeface="Eudoxus Sans" pitchFamily="34" charset="-122"/>
                <a:cs typeface="Eudoxus Sans" pitchFamily="34" charset="-120"/>
              </a:rPr>
              <a:t>Utilize Cognos Analytics for comprehensive visualization and reporting.For the easy understanding for the visualizer.</a:t>
            </a:r>
            <a:endParaRPr lang="en-US" sz="1599" dirty="0"/>
          </a:p>
        </p:txBody>
      </p:sp>
      <p:pic>
        <p:nvPicPr>
          <p:cNvPr id="13" name="Image 2" descr="preencoded.png"/>
          <p:cNvPicPr>
            <a:picLocks noChangeAspect="1"/>
          </p:cNvPicPr>
          <p:nvPr/>
        </p:nvPicPr>
        <p:blipFill>
          <a:blip r:embed="rId5"/>
          <a:stretch>
            <a:fillRect/>
          </a:stretch>
        </p:blipFill>
        <p:spPr>
          <a:xfrm>
            <a:off x="7632383" y="4171474"/>
            <a:ext cx="4289108" cy="27312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716756"/>
            <a:ext cx="76504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Jupyter Notebook Interface.</a:t>
            </a:r>
            <a:endParaRPr lang="en-US" sz="4374" dirty="0"/>
          </a:p>
        </p:txBody>
      </p:sp>
      <p:sp>
        <p:nvSpPr>
          <p:cNvPr id="7" name="Shape 3"/>
          <p:cNvSpPr/>
          <p:nvPr/>
        </p:nvSpPr>
        <p:spPr>
          <a:xfrm>
            <a:off x="2037993" y="1744385"/>
            <a:ext cx="10554414" cy="5768340"/>
          </a:xfrm>
          <a:prstGeom prst="roundRect">
            <a:avLst>
              <a:gd name="adj" fmla="val 1733"/>
            </a:avLst>
          </a:prstGeom>
          <a:noFill/>
          <a:ln w="13811">
            <a:solidFill>
              <a:srgbClr val="000000">
                <a:alpha val="8000"/>
              </a:srgbClr>
            </a:solidFill>
            <a:prstDash val="solid"/>
          </a:ln>
        </p:spPr>
      </p:sp>
      <p:sp>
        <p:nvSpPr>
          <p:cNvPr id="8" name="Shape 4"/>
          <p:cNvSpPr/>
          <p:nvPr/>
        </p:nvSpPr>
        <p:spPr>
          <a:xfrm>
            <a:off x="2051804" y="1758196"/>
            <a:ext cx="10526792" cy="2837974"/>
          </a:xfrm>
          <a:prstGeom prst="rect">
            <a:avLst/>
          </a:prstGeom>
          <a:solidFill>
            <a:srgbClr val="FFFFFF">
              <a:alpha val="4000"/>
            </a:srgbClr>
          </a:solidFill>
          <a:ln/>
        </p:spPr>
      </p:sp>
      <p:pic>
        <p:nvPicPr>
          <p:cNvPr id="9" name="Image 2" descr="preencoded.png"/>
          <p:cNvPicPr>
            <a:picLocks noChangeAspect="1"/>
          </p:cNvPicPr>
          <p:nvPr/>
        </p:nvPicPr>
        <p:blipFill>
          <a:blip r:embed="rId5"/>
          <a:stretch>
            <a:fillRect/>
          </a:stretch>
        </p:blipFill>
        <p:spPr>
          <a:xfrm>
            <a:off x="2519601" y="1899047"/>
            <a:ext cx="2814518" cy="2220992"/>
          </a:xfrm>
          <a:prstGeom prst="rect">
            <a:avLst/>
          </a:prstGeom>
        </p:spPr>
      </p:pic>
      <p:pic>
        <p:nvPicPr>
          <p:cNvPr id="10" name="Image 3" descr="preencoded.png"/>
          <p:cNvPicPr>
            <a:picLocks noChangeAspect="1"/>
          </p:cNvPicPr>
          <p:nvPr/>
        </p:nvPicPr>
        <p:blipFill>
          <a:blip r:embed="rId6"/>
          <a:stretch>
            <a:fillRect/>
          </a:stretch>
        </p:blipFill>
        <p:spPr>
          <a:xfrm>
            <a:off x="6031706" y="1899047"/>
            <a:ext cx="2962632" cy="2067639"/>
          </a:xfrm>
          <a:prstGeom prst="rect">
            <a:avLst/>
          </a:prstGeom>
        </p:spPr>
      </p:pic>
      <p:sp>
        <p:nvSpPr>
          <p:cNvPr id="11" name="Text 5"/>
          <p:cNvSpPr/>
          <p:nvPr/>
        </p:nvSpPr>
        <p:spPr>
          <a:xfrm>
            <a:off x="6031706" y="4099917"/>
            <a:ext cx="2965013" cy="355402"/>
          </a:xfrm>
          <a:prstGeom prst="rect">
            <a:avLst/>
          </a:prstGeom>
          <a:noFill/>
          <a:ln/>
        </p:spPr>
        <p:txBody>
          <a:bodyPr wrap="none" rtlCol="0" anchor="t"/>
          <a:lstStyle/>
          <a:p>
            <a:pPr marL="0" indent="0">
              <a:lnSpc>
                <a:spcPts val="2799"/>
              </a:lnSpc>
              <a:buNone/>
            </a:pPr>
            <a:endParaRPr lang="en-US" sz="1750" dirty="0"/>
          </a:p>
        </p:txBody>
      </p:sp>
      <p:pic>
        <p:nvPicPr>
          <p:cNvPr id="12" name="Image 4" descr="preencoded.png"/>
          <p:cNvPicPr>
            <a:picLocks noChangeAspect="1"/>
          </p:cNvPicPr>
          <p:nvPr/>
        </p:nvPicPr>
        <p:blipFill>
          <a:blip r:embed="rId7"/>
          <a:stretch>
            <a:fillRect/>
          </a:stretch>
        </p:blipFill>
        <p:spPr>
          <a:xfrm>
            <a:off x="9448681" y="1899047"/>
            <a:ext cx="2907744" cy="2110740"/>
          </a:xfrm>
          <a:prstGeom prst="rect">
            <a:avLst/>
          </a:prstGeom>
        </p:spPr>
      </p:pic>
      <p:sp>
        <p:nvSpPr>
          <p:cNvPr id="13" name="Shape 6"/>
          <p:cNvSpPr/>
          <p:nvPr/>
        </p:nvSpPr>
        <p:spPr>
          <a:xfrm>
            <a:off x="2051804" y="4596170"/>
            <a:ext cx="10526792" cy="2902744"/>
          </a:xfrm>
          <a:prstGeom prst="rect">
            <a:avLst/>
          </a:prstGeom>
          <a:solidFill>
            <a:srgbClr val="000000">
              <a:alpha val="4000"/>
            </a:srgbClr>
          </a:solidFill>
          <a:ln/>
        </p:spPr>
      </p:sp>
      <p:sp>
        <p:nvSpPr>
          <p:cNvPr id="14" name="Text 7"/>
          <p:cNvSpPr/>
          <p:nvPr/>
        </p:nvSpPr>
        <p:spPr>
          <a:xfrm>
            <a:off x="2274094" y="4737021"/>
            <a:ext cx="3305651" cy="710803"/>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Machine Learning Algorithms in Jupyter Notebook.</a:t>
            </a:r>
            <a:endParaRPr lang="en-US" sz="1750" dirty="0"/>
          </a:p>
        </p:txBody>
      </p:sp>
      <p:sp>
        <p:nvSpPr>
          <p:cNvPr id="15" name="Text 8"/>
          <p:cNvSpPr/>
          <p:nvPr/>
        </p:nvSpPr>
        <p:spPr>
          <a:xfrm>
            <a:off x="2274094" y="5581055"/>
            <a:ext cx="330565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Showcasing the implementation of KNN, CNN, and Gradient Descent algorithms in Jupyter Notebook.</a:t>
            </a:r>
            <a:endParaRPr lang="en-US" sz="1750" dirty="0"/>
          </a:p>
        </p:txBody>
      </p:sp>
      <p:sp>
        <p:nvSpPr>
          <p:cNvPr id="16" name="Text 9"/>
          <p:cNvSpPr/>
          <p:nvPr/>
        </p:nvSpPr>
        <p:spPr>
          <a:xfrm>
            <a:off x="6031706" y="4737021"/>
            <a:ext cx="2965013" cy="710803"/>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Executing Code in Jupyter Notebook.</a:t>
            </a:r>
            <a:endParaRPr lang="en-US" sz="1750" dirty="0"/>
          </a:p>
        </p:txBody>
      </p:sp>
      <p:sp>
        <p:nvSpPr>
          <p:cNvPr id="17" name="Text 10"/>
          <p:cNvSpPr/>
          <p:nvPr/>
        </p:nvSpPr>
        <p:spPr>
          <a:xfrm>
            <a:off x="6031706" y="5581055"/>
            <a:ext cx="2965013"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Witness the step-by-step execution of code snippets within the Jupyter Notebook environment.</a:t>
            </a:r>
            <a:endParaRPr lang="en-US" sz="1750" dirty="0"/>
          </a:p>
        </p:txBody>
      </p:sp>
      <p:sp>
        <p:nvSpPr>
          <p:cNvPr id="18" name="Text 11"/>
          <p:cNvSpPr/>
          <p:nvPr/>
        </p:nvSpPr>
        <p:spPr>
          <a:xfrm>
            <a:off x="9448681" y="4737021"/>
            <a:ext cx="2907744" cy="710803"/>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Visualizing Data in Jupyter Notebook.</a:t>
            </a:r>
            <a:endParaRPr lang="en-US" sz="1750" dirty="0"/>
          </a:p>
        </p:txBody>
      </p:sp>
      <p:sp>
        <p:nvSpPr>
          <p:cNvPr id="19" name="Text 12"/>
          <p:cNvSpPr/>
          <p:nvPr/>
        </p:nvSpPr>
        <p:spPr>
          <a:xfrm>
            <a:off x="9448681" y="5581055"/>
            <a:ext cx="2907744"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Demonstrating the power of data visualization using Jupyter Notebook's interactive capabilities.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009894"/>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Data Extraction with Jupyter Notebook.</a:t>
            </a:r>
            <a:endParaRPr lang="en-US" sz="4374" dirty="0"/>
          </a:p>
        </p:txBody>
      </p:sp>
      <p:sp>
        <p:nvSpPr>
          <p:cNvPr id="6" name="Text 2"/>
          <p:cNvSpPr/>
          <p:nvPr/>
        </p:nvSpPr>
        <p:spPr>
          <a:xfrm>
            <a:off x="6319599" y="3731895"/>
            <a:ext cx="7477601" cy="2487811"/>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Jupyter Notebook is widely used to extract data due to its high flexibility and user-friendly interface. For this project, we utilized Jupyter notebook to extract data from CSV files. Jupyter Notebook is an open-source web application that allows you to create and share documents that contain live code, equations, visualizations, and narrative text. It is a popular tool among data scientists, researchers, and educators for interactive computing and data analysis.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42937"/>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Visualization with NumPy, Pandas and Matplotlib.</a:t>
            </a:r>
            <a:endParaRPr lang="en-US" sz="4374" dirty="0"/>
          </a:p>
        </p:txBody>
      </p:sp>
      <p:sp>
        <p:nvSpPr>
          <p:cNvPr id="6" name="Text 2"/>
          <p:cNvSpPr/>
          <p:nvPr/>
        </p:nvSpPr>
        <p:spPr>
          <a:xfrm>
            <a:off x="833199" y="4264938"/>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 this section, we will demonstrate how NumPy and Pandas Data Frame were used for effective data visualization.  NumPy, Pandas, and Matplotlib are three popular Python libraries that are often used together to handle and visualize data effectively.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FFFFFF">
              <a:alpha val="75000"/>
            </a:srgbClr>
          </a:solidFill>
          <a:ln w="11906">
            <a:solidFill>
              <a:srgbClr val="FFFFFF">
                <a:alpha val="64000"/>
              </a:srgbClr>
            </a:solidFill>
            <a:prstDash val="solid"/>
          </a:ln>
        </p:spPr>
      </p:sp>
      <p:sp>
        <p:nvSpPr>
          <p:cNvPr id="4" name="Text 1"/>
          <p:cNvSpPr/>
          <p:nvPr/>
        </p:nvSpPr>
        <p:spPr>
          <a:xfrm>
            <a:off x="2781062" y="524947"/>
            <a:ext cx="7406640" cy="596622"/>
          </a:xfrm>
          <a:prstGeom prst="rect">
            <a:avLst/>
          </a:prstGeom>
          <a:noFill/>
          <a:ln/>
        </p:spPr>
        <p:txBody>
          <a:bodyPr wrap="none" rtlCol="0" anchor="t"/>
          <a:lstStyle/>
          <a:p>
            <a:pPr marL="0" indent="0">
              <a:lnSpc>
                <a:spcPts val="4698"/>
              </a:lnSpc>
              <a:buNone/>
            </a:pPr>
            <a:r>
              <a:rPr lang="en-US" sz="3758" b="1" dirty="0">
                <a:solidFill>
                  <a:srgbClr val="000000"/>
                </a:solidFill>
                <a:latin typeface="p22-mackinac-pro" pitchFamily="34" charset="0"/>
                <a:ea typeface="p22-mackinac-pro" pitchFamily="34" charset="-122"/>
                <a:cs typeface="p22-mackinac-pro" pitchFamily="34" charset="-120"/>
              </a:rPr>
              <a:t>Numpy, Pandas, and Matplotlib.</a:t>
            </a:r>
            <a:endParaRPr lang="en-US" sz="3758" dirty="0"/>
          </a:p>
        </p:txBody>
      </p:sp>
      <p:sp>
        <p:nvSpPr>
          <p:cNvPr id="5" name="Text 2"/>
          <p:cNvSpPr/>
          <p:nvPr/>
        </p:nvSpPr>
        <p:spPr>
          <a:xfrm>
            <a:off x="2781062" y="1598771"/>
            <a:ext cx="2290882" cy="357902"/>
          </a:xfrm>
          <a:prstGeom prst="rect">
            <a:avLst/>
          </a:prstGeom>
          <a:noFill/>
          <a:ln/>
        </p:spPr>
        <p:txBody>
          <a:bodyPr wrap="none" rtlCol="0" anchor="t"/>
          <a:lstStyle/>
          <a:p>
            <a:pPr marL="0" indent="0">
              <a:lnSpc>
                <a:spcPts val="2819"/>
              </a:lnSpc>
              <a:buNone/>
            </a:pPr>
            <a:r>
              <a:rPr lang="en-US" sz="2255" b="1" dirty="0">
                <a:solidFill>
                  <a:srgbClr val="000000"/>
                </a:solidFill>
                <a:latin typeface="p22-mackinac-pro" pitchFamily="34" charset="0"/>
                <a:ea typeface="p22-mackinac-pro" pitchFamily="34" charset="-122"/>
                <a:cs typeface="p22-mackinac-pro" pitchFamily="34" charset="-120"/>
              </a:rPr>
              <a:t>Numpy</a:t>
            </a:r>
            <a:endParaRPr lang="en-US" sz="2255" dirty="0"/>
          </a:p>
        </p:txBody>
      </p:sp>
      <p:sp>
        <p:nvSpPr>
          <p:cNvPr id="6" name="Text 3"/>
          <p:cNvSpPr/>
          <p:nvPr/>
        </p:nvSpPr>
        <p:spPr>
          <a:xfrm>
            <a:off x="2781062" y="2147530"/>
            <a:ext cx="2711887" cy="2747486"/>
          </a:xfrm>
          <a:prstGeom prst="rect">
            <a:avLst/>
          </a:prstGeom>
          <a:noFill/>
          <a:ln/>
        </p:spPr>
        <p:txBody>
          <a:bodyPr wrap="square" rtlCol="0" anchor="t"/>
          <a:lstStyle/>
          <a:p>
            <a:pPr marL="0" indent="0">
              <a:lnSpc>
                <a:spcPts val="2405"/>
              </a:lnSpc>
              <a:buNone/>
            </a:pPr>
            <a:r>
              <a:rPr lang="en-US" sz="1503" dirty="0">
                <a:solidFill>
                  <a:srgbClr val="272525"/>
                </a:solidFill>
                <a:latin typeface="Eudoxus Sans" pitchFamily="34" charset="0"/>
                <a:ea typeface="Eudoxus Sans" pitchFamily="34" charset="-122"/>
                <a:cs typeface="Eudoxus Sans" pitchFamily="34" charset="-120"/>
              </a:rPr>
              <a:t>Numpy used for the numerical access to the content of the given data.It provides support for working with large, multi-dimensional arrays and matrices of data, along with a collection of mathematical functions to operate on these arrays.</a:t>
            </a:r>
            <a:endParaRPr lang="en-US" sz="1503" dirty="0"/>
          </a:p>
        </p:txBody>
      </p:sp>
      <p:pic>
        <p:nvPicPr>
          <p:cNvPr id="7" name="Image 1" descr="preencoded.png"/>
          <p:cNvPicPr>
            <a:picLocks noChangeAspect="1"/>
          </p:cNvPicPr>
          <p:nvPr/>
        </p:nvPicPr>
        <p:blipFill>
          <a:blip r:embed="rId4"/>
          <a:stretch>
            <a:fillRect/>
          </a:stretch>
        </p:blipFill>
        <p:spPr>
          <a:xfrm>
            <a:off x="2781062" y="5109686"/>
            <a:ext cx="2711887" cy="1903690"/>
          </a:xfrm>
          <a:prstGeom prst="rect">
            <a:avLst/>
          </a:prstGeom>
        </p:spPr>
      </p:pic>
      <p:sp>
        <p:nvSpPr>
          <p:cNvPr id="8" name="Text 4"/>
          <p:cNvSpPr/>
          <p:nvPr/>
        </p:nvSpPr>
        <p:spPr>
          <a:xfrm>
            <a:off x="2781062" y="7228046"/>
            <a:ext cx="2711887" cy="305276"/>
          </a:xfrm>
          <a:prstGeom prst="rect">
            <a:avLst/>
          </a:prstGeom>
          <a:noFill/>
          <a:ln/>
        </p:spPr>
        <p:txBody>
          <a:bodyPr wrap="none" rtlCol="0" anchor="t"/>
          <a:lstStyle/>
          <a:p>
            <a:pPr marL="0" indent="0">
              <a:lnSpc>
                <a:spcPts val="2405"/>
              </a:lnSpc>
              <a:buNone/>
            </a:pPr>
            <a:endParaRPr lang="en-US" sz="1503" dirty="0"/>
          </a:p>
        </p:txBody>
      </p:sp>
      <p:sp>
        <p:nvSpPr>
          <p:cNvPr id="9" name="Text 5"/>
          <p:cNvSpPr/>
          <p:nvPr/>
        </p:nvSpPr>
        <p:spPr>
          <a:xfrm>
            <a:off x="5966341" y="1598771"/>
            <a:ext cx="2290882" cy="357902"/>
          </a:xfrm>
          <a:prstGeom prst="rect">
            <a:avLst/>
          </a:prstGeom>
          <a:noFill/>
          <a:ln/>
        </p:spPr>
        <p:txBody>
          <a:bodyPr wrap="none" rtlCol="0" anchor="t"/>
          <a:lstStyle/>
          <a:p>
            <a:pPr marL="0" indent="0">
              <a:lnSpc>
                <a:spcPts val="2819"/>
              </a:lnSpc>
              <a:buNone/>
            </a:pPr>
            <a:r>
              <a:rPr lang="en-US" sz="2255" b="1" dirty="0">
                <a:solidFill>
                  <a:srgbClr val="000000"/>
                </a:solidFill>
                <a:latin typeface="p22-mackinac-pro" pitchFamily="34" charset="0"/>
                <a:ea typeface="p22-mackinac-pro" pitchFamily="34" charset="-122"/>
                <a:cs typeface="p22-mackinac-pro" pitchFamily="34" charset="-120"/>
              </a:rPr>
              <a:t>Pandas</a:t>
            </a:r>
            <a:endParaRPr lang="en-US" sz="2255" dirty="0"/>
          </a:p>
        </p:txBody>
      </p:sp>
      <p:sp>
        <p:nvSpPr>
          <p:cNvPr id="10" name="Text 6"/>
          <p:cNvSpPr/>
          <p:nvPr/>
        </p:nvSpPr>
        <p:spPr>
          <a:xfrm>
            <a:off x="5966341" y="2147530"/>
            <a:ext cx="2711887" cy="2442210"/>
          </a:xfrm>
          <a:prstGeom prst="rect">
            <a:avLst/>
          </a:prstGeom>
          <a:noFill/>
          <a:ln/>
        </p:spPr>
        <p:txBody>
          <a:bodyPr wrap="square" rtlCol="0" anchor="t"/>
          <a:lstStyle/>
          <a:p>
            <a:pPr marL="0" indent="0">
              <a:lnSpc>
                <a:spcPts val="2405"/>
              </a:lnSpc>
              <a:buNone/>
            </a:pPr>
            <a:r>
              <a:rPr lang="en-US" sz="1503" dirty="0">
                <a:solidFill>
                  <a:srgbClr val="272525"/>
                </a:solidFill>
                <a:latin typeface="Eudoxus Sans" pitchFamily="34" charset="0"/>
                <a:ea typeface="Eudoxus Sans" pitchFamily="34" charset="-122"/>
                <a:cs typeface="Eudoxus Sans" pitchFamily="34" charset="-120"/>
              </a:rPr>
              <a:t>Efficiently analyze and manipulate data using the Pandas library.It provides easy-to-use data structures and functions for working with structured data, such as spreadsheets, databases, and CSV files.</a:t>
            </a:r>
            <a:endParaRPr lang="en-US" sz="1503" dirty="0"/>
          </a:p>
        </p:txBody>
      </p:sp>
      <p:pic>
        <p:nvPicPr>
          <p:cNvPr id="11" name="Image 2" descr="preencoded.png"/>
          <p:cNvPicPr>
            <a:picLocks noChangeAspect="1"/>
          </p:cNvPicPr>
          <p:nvPr/>
        </p:nvPicPr>
        <p:blipFill>
          <a:blip r:embed="rId5"/>
          <a:stretch>
            <a:fillRect/>
          </a:stretch>
        </p:blipFill>
        <p:spPr>
          <a:xfrm>
            <a:off x="5966341" y="4804410"/>
            <a:ext cx="2711887" cy="1915835"/>
          </a:xfrm>
          <a:prstGeom prst="rect">
            <a:avLst/>
          </a:prstGeom>
        </p:spPr>
      </p:pic>
      <p:sp>
        <p:nvSpPr>
          <p:cNvPr id="12" name="Text 7"/>
          <p:cNvSpPr/>
          <p:nvPr/>
        </p:nvSpPr>
        <p:spPr>
          <a:xfrm>
            <a:off x="9151620" y="1598771"/>
            <a:ext cx="2290882" cy="357902"/>
          </a:xfrm>
          <a:prstGeom prst="rect">
            <a:avLst/>
          </a:prstGeom>
          <a:noFill/>
          <a:ln/>
        </p:spPr>
        <p:txBody>
          <a:bodyPr wrap="none" rtlCol="0" anchor="t"/>
          <a:lstStyle/>
          <a:p>
            <a:pPr marL="0" indent="0">
              <a:lnSpc>
                <a:spcPts val="2819"/>
              </a:lnSpc>
              <a:buNone/>
            </a:pPr>
            <a:r>
              <a:rPr lang="en-US" sz="2255" b="1" dirty="0">
                <a:solidFill>
                  <a:srgbClr val="000000"/>
                </a:solidFill>
                <a:latin typeface="p22-mackinac-pro" pitchFamily="34" charset="0"/>
                <a:ea typeface="p22-mackinac-pro" pitchFamily="34" charset="-122"/>
                <a:cs typeface="p22-mackinac-pro" pitchFamily="34" charset="-120"/>
              </a:rPr>
              <a:t>Matplotlib</a:t>
            </a:r>
            <a:endParaRPr lang="en-US" sz="2255" dirty="0"/>
          </a:p>
        </p:txBody>
      </p:sp>
      <p:sp>
        <p:nvSpPr>
          <p:cNvPr id="13" name="Text 8"/>
          <p:cNvSpPr/>
          <p:nvPr/>
        </p:nvSpPr>
        <p:spPr>
          <a:xfrm>
            <a:off x="9151620" y="2147530"/>
            <a:ext cx="2711887" cy="2747486"/>
          </a:xfrm>
          <a:prstGeom prst="rect">
            <a:avLst/>
          </a:prstGeom>
          <a:noFill/>
          <a:ln/>
        </p:spPr>
        <p:txBody>
          <a:bodyPr wrap="square" rtlCol="0" anchor="t"/>
          <a:lstStyle/>
          <a:p>
            <a:pPr marL="0" indent="0">
              <a:lnSpc>
                <a:spcPts val="2405"/>
              </a:lnSpc>
              <a:buNone/>
            </a:pPr>
            <a:r>
              <a:rPr lang="en-US" sz="1503" dirty="0">
                <a:solidFill>
                  <a:srgbClr val="272525"/>
                </a:solidFill>
                <a:latin typeface="Eudoxus Sans" pitchFamily="34" charset="0"/>
                <a:ea typeface="Eudoxus Sans" pitchFamily="34" charset="-122"/>
                <a:cs typeface="Eudoxus Sans" pitchFamily="34" charset="-120"/>
              </a:rPr>
              <a:t>Matplotlib is a popular Python library for creating static, animated, and interactive visualizations in 2D and 3D. It provides charts, plots, graphs, and figures, making it a fundamental tool for data visualization and scientific plotting</a:t>
            </a:r>
            <a:endParaRPr lang="en-US" sz="1503" dirty="0"/>
          </a:p>
        </p:txBody>
      </p:sp>
      <p:pic>
        <p:nvPicPr>
          <p:cNvPr id="14" name="Image 3" descr="preencoded.png"/>
          <p:cNvPicPr>
            <a:picLocks noChangeAspect="1"/>
          </p:cNvPicPr>
          <p:nvPr/>
        </p:nvPicPr>
        <p:blipFill>
          <a:blip r:embed="rId6"/>
          <a:stretch>
            <a:fillRect/>
          </a:stretch>
        </p:blipFill>
        <p:spPr>
          <a:xfrm>
            <a:off x="9151620" y="5109686"/>
            <a:ext cx="2711887" cy="167747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553647"/>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NumPy</a:t>
            </a:r>
            <a:endParaRPr lang="en-US" sz="4374" dirty="0"/>
          </a:p>
        </p:txBody>
      </p:sp>
      <p:sp>
        <p:nvSpPr>
          <p:cNvPr id="6" name="Text 2"/>
          <p:cNvSpPr/>
          <p:nvPr/>
        </p:nvSpPr>
        <p:spPr>
          <a:xfrm>
            <a:off x="6675001" y="2581275"/>
            <a:ext cx="7122200" cy="71842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272525"/>
                </a:solidFill>
                <a:latin typeface="Eudoxus Sans" pitchFamily="34" charset="0"/>
                <a:ea typeface="Eudoxus Sans" pitchFamily="34" charset="-122"/>
                <a:cs typeface="Eudoxus Sans" pitchFamily="34" charset="-120"/>
              </a:rPr>
              <a:t>Multidimensional Arrays</a:t>
            </a:r>
            <a:r>
              <a:rPr lang="en-US" sz="1750" dirty="0">
                <a:solidFill>
                  <a:srgbClr val="272525"/>
                </a:solidFill>
                <a:latin typeface="Eudoxus Sans" pitchFamily="34" charset="0"/>
                <a:ea typeface="Eudoxus Sans" pitchFamily="34" charset="-122"/>
                <a:cs typeface="Eudoxus Sans" pitchFamily="34" charset="-120"/>
              </a:rPr>
              <a:t>: NumPy's core data structure is the </a:t>
            </a:r>
            <a:r>
              <a:rPr lang="en-US" sz="1750" dirty="0">
                <a:solidFill>
                  <a:srgbClr val="272525"/>
                </a:solidFill>
                <a:highlight>
                  <a:srgbClr val="E5F6FF"/>
                </a:highlight>
                <a:latin typeface="Consolas" pitchFamily="34" charset="0"/>
                <a:ea typeface="Consolas" pitchFamily="34" charset="-122"/>
                <a:cs typeface="Consolas" pitchFamily="34" charset="-120"/>
              </a:rPr>
              <a:t>ndarray</a:t>
            </a:r>
            <a:r>
              <a:rPr lang="en-US" sz="1750" dirty="0">
                <a:solidFill>
                  <a:srgbClr val="272525"/>
                </a:solidFill>
                <a:latin typeface="Eudoxus Sans" pitchFamily="34" charset="0"/>
                <a:ea typeface="Eudoxus Sans" pitchFamily="34" charset="-122"/>
                <a:cs typeface="Eudoxus Sans" pitchFamily="34" charset="-120"/>
              </a:rPr>
              <a:t> (n-dimensional array). </a:t>
            </a:r>
            <a:endParaRPr lang="en-US" sz="1750" dirty="0"/>
          </a:p>
        </p:txBody>
      </p:sp>
      <p:sp>
        <p:nvSpPr>
          <p:cNvPr id="7" name="Text 3"/>
          <p:cNvSpPr/>
          <p:nvPr/>
        </p:nvSpPr>
        <p:spPr>
          <a:xfrm>
            <a:off x="6675001" y="3388519"/>
            <a:ext cx="7122200" cy="1421606"/>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272525"/>
                </a:solidFill>
                <a:latin typeface="Eudoxus Sans" pitchFamily="34" charset="0"/>
                <a:ea typeface="Eudoxus Sans" pitchFamily="34" charset="-122"/>
                <a:cs typeface="Eudoxus Sans" pitchFamily="34" charset="-120"/>
              </a:rPr>
              <a:t>Data Types</a:t>
            </a:r>
            <a:r>
              <a:rPr lang="en-US" sz="1750" dirty="0">
                <a:solidFill>
                  <a:srgbClr val="272525"/>
                </a:solidFill>
                <a:latin typeface="Eudoxus Sans" pitchFamily="34" charset="0"/>
                <a:ea typeface="Eudoxus Sans" pitchFamily="34" charset="-122"/>
                <a:cs typeface="Eudoxus Sans" pitchFamily="34" charset="-120"/>
              </a:rPr>
              <a:t>: NumPy provides a wide range of data types, including integers, floating-point numbers, complex numbers, and more. You can specify the data type when creating an array, which is particularly useful for numerical precision.</a:t>
            </a:r>
            <a:endParaRPr lang="en-US" sz="1750" dirty="0"/>
          </a:p>
        </p:txBody>
      </p:sp>
      <p:sp>
        <p:nvSpPr>
          <p:cNvPr id="8" name="Text 4"/>
          <p:cNvSpPr/>
          <p:nvPr/>
        </p:nvSpPr>
        <p:spPr>
          <a:xfrm>
            <a:off x="6675001" y="4898946"/>
            <a:ext cx="7122200" cy="1777008"/>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272525"/>
                </a:solidFill>
                <a:latin typeface="Eudoxus Sans" pitchFamily="34" charset="0"/>
                <a:ea typeface="Eudoxus Sans" pitchFamily="34" charset="-122"/>
                <a:cs typeface="Eudoxus Sans" pitchFamily="34" charset="-120"/>
              </a:rPr>
              <a:t>Array Operations</a:t>
            </a:r>
            <a:r>
              <a:rPr lang="en-US" sz="1750" dirty="0">
                <a:solidFill>
                  <a:srgbClr val="272525"/>
                </a:solidFill>
                <a:latin typeface="Eudoxus Sans" pitchFamily="34" charset="0"/>
                <a:ea typeface="Eudoxus Sans" pitchFamily="34" charset="-122"/>
                <a:cs typeface="Eudoxus Sans" pitchFamily="34" charset="-120"/>
              </a:rPr>
              <a:t>: NumPy offers a vast array of mathematical, logical, and statistical functions that operate on arrays. This includes basic operations like addition, subtraction, multiplication, and more advanced functions like matrix multiplication, statistical analysis, and FFT (Fast Fourier Transform).</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379696"/>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Pandas</a:t>
            </a:r>
            <a:endParaRPr lang="en-US" sz="4374" dirty="0"/>
          </a:p>
        </p:txBody>
      </p:sp>
      <p:sp>
        <p:nvSpPr>
          <p:cNvPr id="6" name="Text 2"/>
          <p:cNvSpPr/>
          <p:nvPr/>
        </p:nvSpPr>
        <p:spPr>
          <a:xfrm>
            <a:off x="1188601" y="2407325"/>
            <a:ext cx="7122200" cy="1777008"/>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272525"/>
                </a:solidFill>
                <a:latin typeface="Eudoxus Sans" pitchFamily="34" charset="0"/>
                <a:ea typeface="Eudoxus Sans" pitchFamily="34" charset="-122"/>
                <a:cs typeface="Eudoxus Sans" pitchFamily="34" charset="-120"/>
              </a:rPr>
              <a:t>DataFrame and Series</a:t>
            </a:r>
            <a:r>
              <a:rPr lang="en-US" sz="1750" dirty="0">
                <a:solidFill>
                  <a:srgbClr val="272525"/>
                </a:solidFill>
                <a:latin typeface="Eudoxus Sans" pitchFamily="34" charset="0"/>
                <a:ea typeface="Eudoxus Sans" pitchFamily="34" charset="-122"/>
                <a:cs typeface="Eudoxus Sans" pitchFamily="34" charset="-120"/>
              </a:rPr>
              <a:t>: Pandas introduces two primary data structures:</a:t>
            </a:r>
            <a:r>
              <a:rPr lang="en-US" sz="1750" b="1" dirty="0">
                <a:solidFill>
                  <a:srgbClr val="272525"/>
                </a:solidFill>
                <a:latin typeface="Eudoxus Sans" pitchFamily="34" charset="0"/>
                <a:ea typeface="Eudoxus Sans" pitchFamily="34" charset="-122"/>
                <a:cs typeface="Eudoxus Sans" pitchFamily="34" charset="-120"/>
              </a:rPr>
              <a:t>DataFrame</a:t>
            </a:r>
            <a:r>
              <a:rPr lang="en-US" sz="1750" dirty="0">
                <a:solidFill>
                  <a:srgbClr val="272525"/>
                </a:solidFill>
                <a:latin typeface="Eudoxus Sans" pitchFamily="34" charset="0"/>
                <a:ea typeface="Eudoxus Sans" pitchFamily="34" charset="-122"/>
                <a:cs typeface="Eudoxus Sans" pitchFamily="34" charset="-120"/>
              </a:rPr>
              <a:t>: A two-dimensional, tabular data structure that resembles a spreadsheet. It consists of rows and columns. </a:t>
            </a:r>
            <a:r>
              <a:rPr lang="en-US" sz="1750" b="1" dirty="0">
                <a:solidFill>
                  <a:srgbClr val="272525"/>
                </a:solidFill>
                <a:latin typeface="Eudoxus Sans" pitchFamily="34" charset="0"/>
                <a:ea typeface="Eudoxus Sans" pitchFamily="34" charset="-122"/>
                <a:cs typeface="Eudoxus Sans" pitchFamily="34" charset="-120"/>
              </a:rPr>
              <a:t>Series</a:t>
            </a:r>
            <a:r>
              <a:rPr lang="en-US" sz="1750" dirty="0">
                <a:solidFill>
                  <a:srgbClr val="272525"/>
                </a:solidFill>
                <a:latin typeface="Eudoxus Sans" pitchFamily="34" charset="0"/>
                <a:ea typeface="Eudoxus Sans" pitchFamily="34" charset="-122"/>
                <a:cs typeface="Eudoxus Sans" pitchFamily="34" charset="-120"/>
              </a:rPr>
              <a:t>: A one-dimensional array-like object that represents a single column or row of data. </a:t>
            </a:r>
            <a:endParaRPr lang="en-US" sz="1750" dirty="0"/>
          </a:p>
        </p:txBody>
      </p:sp>
      <p:sp>
        <p:nvSpPr>
          <p:cNvPr id="7" name="Text 3"/>
          <p:cNvSpPr/>
          <p:nvPr/>
        </p:nvSpPr>
        <p:spPr>
          <a:xfrm>
            <a:off x="1188601" y="4273153"/>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272525"/>
                </a:solidFill>
                <a:latin typeface="Eudoxus Sans" pitchFamily="34" charset="0"/>
                <a:ea typeface="Eudoxus Sans" pitchFamily="34" charset="-122"/>
                <a:cs typeface="Eudoxus Sans" pitchFamily="34" charset="-120"/>
              </a:rPr>
              <a:t>Data Cleaning</a:t>
            </a:r>
            <a:r>
              <a:rPr lang="en-US" sz="1750" dirty="0">
                <a:solidFill>
                  <a:srgbClr val="272525"/>
                </a:solidFill>
                <a:latin typeface="Eudoxus Sans" pitchFamily="34" charset="0"/>
                <a:ea typeface="Eudoxus Sans" pitchFamily="34" charset="-122"/>
                <a:cs typeface="Eudoxus Sans" pitchFamily="34" charset="-120"/>
              </a:rPr>
              <a:t>: Pandas offers tools for data cleaning and preprocessing, including handling missing data, filtering, sorting, and merging datasets.</a:t>
            </a:r>
            <a:endParaRPr lang="en-US" sz="1750" dirty="0"/>
          </a:p>
        </p:txBody>
      </p:sp>
      <p:sp>
        <p:nvSpPr>
          <p:cNvPr id="8" name="Text 4"/>
          <p:cNvSpPr/>
          <p:nvPr/>
        </p:nvSpPr>
        <p:spPr>
          <a:xfrm>
            <a:off x="1188601" y="5428178"/>
            <a:ext cx="7122200" cy="1421606"/>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272525"/>
                </a:solidFill>
                <a:latin typeface="Eudoxus Sans" pitchFamily="34" charset="0"/>
                <a:ea typeface="Eudoxus Sans" pitchFamily="34" charset="-122"/>
                <a:cs typeface="Eudoxus Sans" pitchFamily="34" charset="-120"/>
              </a:rPr>
              <a:t>Data Analysis</a:t>
            </a:r>
            <a:r>
              <a:rPr lang="en-US" sz="1750" dirty="0">
                <a:solidFill>
                  <a:srgbClr val="272525"/>
                </a:solidFill>
                <a:latin typeface="Eudoxus Sans" pitchFamily="34" charset="0"/>
                <a:ea typeface="Eudoxus Sans" pitchFamily="34" charset="-122"/>
                <a:cs typeface="Eudoxus Sans" pitchFamily="34" charset="-120"/>
              </a:rPr>
              <a:t>: It provides a wide range of functions for data analysis, including descriptive statistics, aggregation, and groupby operations. You can easily calculate statistics and perform calculations on your data.</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1169</Words>
  <Application>Microsoft Office PowerPoint</Application>
  <PresentationFormat>Custom</PresentationFormat>
  <Paragraphs>88</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Consolas</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Dhaya nithi</cp:lastModifiedBy>
  <cp:revision>2</cp:revision>
  <dcterms:created xsi:type="dcterms:W3CDTF">2023-11-01T04:02:39Z</dcterms:created>
  <dcterms:modified xsi:type="dcterms:W3CDTF">2023-11-01T04:03:52Z</dcterms:modified>
</cp:coreProperties>
</file>